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8" r:id="rId2"/>
    <p:sldId id="256" r:id="rId3"/>
    <p:sldId id="288" r:id="rId4"/>
    <p:sldId id="295" r:id="rId5"/>
    <p:sldId id="285" r:id="rId6"/>
    <p:sldId id="307" r:id="rId7"/>
    <p:sldId id="306" r:id="rId8"/>
    <p:sldId id="294" r:id="rId9"/>
    <p:sldId id="304" r:id="rId10"/>
    <p:sldId id="265" r:id="rId11"/>
    <p:sldId id="269" r:id="rId12"/>
    <p:sldId id="260" r:id="rId13"/>
    <p:sldId id="300" r:id="rId14"/>
    <p:sldId id="303" r:id="rId15"/>
    <p:sldId id="308" r:id="rId16"/>
    <p:sldId id="30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A9D"/>
    <a:srgbClr val="4C62A4"/>
    <a:srgbClr val="00D0C6"/>
    <a:srgbClr val="00CEC4"/>
    <a:srgbClr val="4BBDD8"/>
    <a:srgbClr val="24C6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F04D23-790D-4D3A-9C64-853B8C8BF6BF}">
  <a:tblStyle styleId="{4AF04D23-790D-4D3A-9C64-853B8C8BF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089063196294199E-2"/>
          <c:y val="5.2698771883476235E-2"/>
          <c:w val="0.93982187360741165"/>
          <c:h val="0.79255840780550424"/>
        </c:manualLayout>
      </c:layout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90EC-4332-8C86-C4A062778F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90EC-4332-8C86-C4A062778F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90EC-4332-8C86-C4A062778F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90EC-4332-8C86-C4A062778F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São Paulo</c:v>
                </c:pt>
                <c:pt idx="1">
                  <c:v>Minas Gerais</c:v>
                </c:pt>
                <c:pt idx="2">
                  <c:v>Paraná</c:v>
                </c:pt>
                <c:pt idx="3">
                  <c:v>Outros Estados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28.76</c:v>
                </c:pt>
                <c:pt idx="1">
                  <c:v>12.28</c:v>
                </c:pt>
                <c:pt idx="2">
                  <c:v>7.83</c:v>
                </c:pt>
                <c:pt idx="3">
                  <c:v>51.13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0A-4FF9-A7B7-8E1EC817EF6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6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01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88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3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1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05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03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83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594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5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1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34" name="Google Shape;34;p4"/>
            <p:cNvSpPr/>
            <p:nvPr/>
          </p:nvSpPr>
          <p:spPr>
            <a:xfrm>
              <a:off x="6316957" y="6351571"/>
              <a:ext cx="2856819" cy="506015"/>
            </a:xfrm>
            <a:custGeom>
              <a:avLst/>
              <a:gdLst/>
              <a:ahLst/>
              <a:cxnLst/>
              <a:rect l="l" t="t" r="r" b="b"/>
              <a:pathLst>
                <a:path w="2856819" h="506015" extrusionOk="0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306428" y="5250656"/>
              <a:ext cx="1434361" cy="253007"/>
            </a:xfrm>
            <a:custGeom>
              <a:avLst/>
              <a:gdLst/>
              <a:ahLst/>
              <a:cxnLst/>
              <a:rect l="l" t="t" r="r" b="b"/>
              <a:pathLst>
                <a:path w="1434361" h="253007" extrusionOk="0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16957" y="6512738"/>
              <a:ext cx="989471" cy="342304"/>
            </a:xfrm>
            <a:custGeom>
              <a:avLst/>
              <a:gdLst/>
              <a:ahLst/>
              <a:cxnLst/>
              <a:rect l="l" t="t" r="r" b="b"/>
              <a:pathLst>
                <a:path w="989471" h="342304" extrusionOk="0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885118" y="6183395"/>
              <a:ext cx="288657" cy="218777"/>
            </a:xfrm>
            <a:custGeom>
              <a:avLst/>
              <a:gdLst/>
              <a:ahLst/>
              <a:cxnLst/>
              <a:rect l="l" t="t" r="r" b="b"/>
              <a:pathLst>
                <a:path w="288657" h="218777" extrusionOk="0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316957" y="6431950"/>
              <a:ext cx="493991" cy="254496"/>
            </a:xfrm>
            <a:custGeom>
              <a:avLst/>
              <a:gdLst/>
              <a:ahLst/>
              <a:cxnLst/>
              <a:rect l="l" t="t" r="r" b="b"/>
              <a:pathLst>
                <a:path w="493991" h="254496" extrusionOk="0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9029447" y="6015219"/>
              <a:ext cx="144328" cy="193476"/>
            </a:xfrm>
            <a:custGeom>
              <a:avLst/>
              <a:gdLst/>
              <a:ahLst/>
              <a:cxnLst/>
              <a:rect l="l" t="t" r="r" b="b"/>
              <a:pathLst>
                <a:path w="144328" h="193476" extrusionOk="0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224479" y="5847043"/>
              <a:ext cx="949297" cy="334863"/>
            </a:xfrm>
            <a:custGeom>
              <a:avLst/>
              <a:gdLst/>
              <a:ahLst/>
              <a:cxnLst/>
              <a:rect l="l" t="t" r="r" b="b"/>
              <a:pathLst>
                <a:path w="949297" h="334863" extrusionOk="0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677035" y="5840035"/>
              <a:ext cx="629392" cy="278308"/>
            </a:xfrm>
            <a:custGeom>
              <a:avLst/>
              <a:gdLst/>
              <a:ahLst/>
              <a:cxnLst/>
              <a:rect l="l" t="t" r="r" b="b"/>
              <a:pathLst>
                <a:path w="629392" h="278308" extrusionOk="0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316957" y="5716734"/>
              <a:ext cx="735035" cy="297656"/>
            </a:xfrm>
            <a:custGeom>
              <a:avLst/>
              <a:gdLst/>
              <a:ahLst/>
              <a:cxnLst/>
              <a:rect l="l" t="t" r="r" b="b"/>
              <a:pathLst>
                <a:path w="735035" h="297656" extrusionOk="0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703591" y="5342516"/>
              <a:ext cx="470184" cy="250031"/>
            </a:xfrm>
            <a:custGeom>
              <a:avLst/>
              <a:gdLst/>
              <a:ahLst/>
              <a:cxnLst/>
              <a:rect l="l" t="t" r="r" b="b"/>
              <a:pathLst>
                <a:path w="470184" h="250031" extrusionOk="0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sz="10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-239" y="-106"/>
            <a:ext cx="9143821" cy="5143317"/>
            <a:chOff x="6361595" y="2777133"/>
            <a:chExt cx="2856819" cy="1606935"/>
          </a:xfrm>
        </p:grpSpPr>
        <p:sp>
          <p:nvSpPr>
            <p:cNvPr id="60" name="Google Shape;60;p6"/>
            <p:cNvSpPr/>
            <p:nvPr/>
          </p:nvSpPr>
          <p:spPr>
            <a:xfrm>
              <a:off x="6361595" y="3328877"/>
              <a:ext cx="2856819" cy="1055191"/>
            </a:xfrm>
            <a:custGeom>
              <a:avLst/>
              <a:gdLst/>
              <a:ahLst/>
              <a:cxnLst/>
              <a:rect l="l" t="t" r="r" b="b"/>
              <a:pathLst>
                <a:path w="2856819" h="1055191" extrusionOk="0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6361595" y="3581367"/>
              <a:ext cx="471672" cy="250031"/>
            </a:xfrm>
            <a:custGeom>
              <a:avLst/>
              <a:gdLst/>
              <a:ahLst/>
              <a:cxnLst/>
              <a:rect l="l" t="t" r="r" b="b"/>
              <a:pathLst>
                <a:path w="471672" h="250031" extrusionOk="0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188769" y="3160702"/>
              <a:ext cx="1029645" cy="349746"/>
            </a:xfrm>
            <a:custGeom>
              <a:avLst/>
              <a:gdLst/>
              <a:ahLst/>
              <a:cxnLst/>
              <a:rect l="l" t="t" r="r" b="b"/>
              <a:pathLst>
                <a:path w="1029645" h="349746" extrusionOk="0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361595" y="3343125"/>
              <a:ext cx="868949" cy="319980"/>
            </a:xfrm>
            <a:custGeom>
              <a:avLst/>
              <a:gdLst/>
              <a:ahLst/>
              <a:cxnLst/>
              <a:rect l="l" t="t" r="r" b="b"/>
              <a:pathLst>
                <a:path w="868949" h="319980" extrusionOk="0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361595" y="3286479"/>
              <a:ext cx="236580" cy="209847"/>
            </a:xfrm>
            <a:custGeom>
              <a:avLst/>
              <a:gdLst/>
              <a:ahLst/>
              <a:cxnLst/>
              <a:rect l="l" t="t" r="r" b="b"/>
              <a:pathLst>
                <a:path w="236580" h="209847" extrusionOk="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31610" y="2824350"/>
              <a:ext cx="886804" cy="324445"/>
            </a:xfrm>
            <a:custGeom>
              <a:avLst/>
              <a:gdLst/>
              <a:ahLst/>
              <a:cxnLst/>
              <a:rect l="l" t="t" r="r" b="b"/>
              <a:pathLst>
                <a:path w="886804" h="324445" extrusionOk="0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868978" y="2954026"/>
              <a:ext cx="660639" cy="284261"/>
            </a:xfrm>
            <a:custGeom>
              <a:avLst/>
              <a:gdLst/>
              <a:ahLst/>
              <a:cxnLst/>
              <a:rect l="l" t="t" r="r" b="b"/>
              <a:pathLst>
                <a:path w="660639" h="284261" extrusionOk="0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093655" y="2777133"/>
              <a:ext cx="1438825" cy="253007"/>
            </a:xfrm>
            <a:custGeom>
              <a:avLst/>
              <a:gdLst/>
              <a:ahLst/>
              <a:cxnLst/>
              <a:rect l="l" t="t" r="r" b="b"/>
              <a:pathLst>
                <a:path w="1438825" h="253007" extrusionOk="0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85" name="Google Shape;85;p8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2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3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avLst/>
              <a:gdLst/>
              <a:ahLst/>
              <a:cxnLst/>
              <a:rect l="l" t="t" r="r" b="b"/>
              <a:pathLst>
                <a:path w="2856819" h="506015" extrusionOk="0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avLst/>
              <a:gdLst/>
              <a:ahLst/>
              <a:cxnLst/>
              <a:rect l="l" t="t" r="r" b="b"/>
              <a:pathLst>
                <a:path w="1434361" h="253007" extrusionOk="0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avLst/>
              <a:gdLst/>
              <a:ahLst/>
              <a:cxnLst/>
              <a:rect l="l" t="t" r="r" b="b"/>
              <a:pathLst>
                <a:path w="989471" h="342304" extrusionOk="0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avLst/>
              <a:gdLst/>
              <a:ahLst/>
              <a:cxnLst/>
              <a:rect l="l" t="t" r="r" b="b"/>
              <a:pathLst>
                <a:path w="288657" h="218777" extrusionOk="0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avLst/>
              <a:gdLst/>
              <a:ahLst/>
              <a:cxnLst/>
              <a:rect l="l" t="t" r="r" b="b"/>
              <a:pathLst>
                <a:path w="493991" h="254496" extrusionOk="0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avLst/>
              <a:gdLst/>
              <a:ahLst/>
              <a:cxnLst/>
              <a:rect l="l" t="t" r="r" b="b"/>
              <a:pathLst>
                <a:path w="144328" h="193476" extrusionOk="0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avLst/>
              <a:gdLst/>
              <a:ahLst/>
              <a:cxnLst/>
              <a:rect l="l" t="t" r="r" b="b"/>
              <a:pathLst>
                <a:path w="949297" h="334863" extrusionOk="0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avLst/>
              <a:gdLst/>
              <a:ahLst/>
              <a:cxnLst/>
              <a:rect l="l" t="t" r="r" b="b"/>
              <a:pathLst>
                <a:path w="629392" h="278308" extrusionOk="0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avLst/>
              <a:gdLst/>
              <a:ahLst/>
              <a:cxnLst/>
              <a:rect l="l" t="t" r="r" b="b"/>
              <a:pathLst>
                <a:path w="735035" h="297656" extrusionOk="0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avLst/>
              <a:gdLst/>
              <a:ahLst/>
              <a:cxnLst/>
              <a:rect l="l" t="t" r="r" b="b"/>
              <a:pathLst>
                <a:path w="470184" h="250031" extrusionOk="0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microsoft.com/office/2007/relationships/hdphoto" Target="../media/hdphoto4.wdp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jp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</a:blip>
          <a:srcRect/>
          <a:stretch>
            <a:fillRect t="-40000" b="4000"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9C3CADE-8B9F-4AD3-B029-AC72CE631E4F}"/>
              </a:ext>
            </a:extLst>
          </p:cNvPr>
          <p:cNvSpPr/>
          <p:nvPr/>
        </p:nvSpPr>
        <p:spPr>
          <a:xfrm>
            <a:off x="-178904" y="1778558"/>
            <a:ext cx="9412355" cy="3459364"/>
          </a:xfrm>
          <a:custGeom>
            <a:avLst/>
            <a:gdLst>
              <a:gd name="connsiteX0" fmla="*/ 0 w 9144000"/>
              <a:gd name="connsiteY0" fmla="*/ 0 h 3364942"/>
              <a:gd name="connsiteX1" fmla="*/ 9144000 w 9144000"/>
              <a:gd name="connsiteY1" fmla="*/ 0 h 3364942"/>
              <a:gd name="connsiteX2" fmla="*/ 9144000 w 9144000"/>
              <a:gd name="connsiteY2" fmla="*/ 3364942 h 3364942"/>
              <a:gd name="connsiteX3" fmla="*/ 0 w 9144000"/>
              <a:gd name="connsiteY3" fmla="*/ 3364942 h 3364942"/>
              <a:gd name="connsiteX4" fmla="*/ 0 w 9144000"/>
              <a:gd name="connsiteY4" fmla="*/ 0 h 3364942"/>
              <a:gd name="connsiteX0" fmla="*/ 4190162 w 9144000"/>
              <a:gd name="connsiteY0" fmla="*/ 1838848 h 3364942"/>
              <a:gd name="connsiteX1" fmla="*/ 9144000 w 9144000"/>
              <a:gd name="connsiteY1" fmla="*/ 0 h 3364942"/>
              <a:gd name="connsiteX2" fmla="*/ 9144000 w 9144000"/>
              <a:gd name="connsiteY2" fmla="*/ 3364942 h 3364942"/>
              <a:gd name="connsiteX3" fmla="*/ 0 w 9144000"/>
              <a:gd name="connsiteY3" fmla="*/ 3364942 h 3364942"/>
              <a:gd name="connsiteX4" fmla="*/ 4190162 w 9144000"/>
              <a:gd name="connsiteY4" fmla="*/ 1838848 h 3364942"/>
              <a:gd name="connsiteX0" fmla="*/ 0 w 9184194"/>
              <a:gd name="connsiteY0" fmla="*/ 1607735 h 3364942"/>
              <a:gd name="connsiteX1" fmla="*/ 9184194 w 9184194"/>
              <a:gd name="connsiteY1" fmla="*/ 0 h 3364942"/>
              <a:gd name="connsiteX2" fmla="*/ 9184194 w 9184194"/>
              <a:gd name="connsiteY2" fmla="*/ 3364942 h 3364942"/>
              <a:gd name="connsiteX3" fmla="*/ 40194 w 9184194"/>
              <a:gd name="connsiteY3" fmla="*/ 3364942 h 3364942"/>
              <a:gd name="connsiteX4" fmla="*/ 0 w 9184194"/>
              <a:gd name="connsiteY4" fmla="*/ 1607735 h 3364942"/>
              <a:gd name="connsiteX0" fmla="*/ 0 w 9184194"/>
              <a:gd name="connsiteY0" fmla="*/ 1607735 h 3364942"/>
              <a:gd name="connsiteX1" fmla="*/ 9184194 w 9184194"/>
              <a:gd name="connsiteY1" fmla="*/ 0 h 3364942"/>
              <a:gd name="connsiteX2" fmla="*/ 9184194 w 9184194"/>
              <a:gd name="connsiteY2" fmla="*/ 3364942 h 3364942"/>
              <a:gd name="connsiteX3" fmla="*/ 40194 w 9184194"/>
              <a:gd name="connsiteY3" fmla="*/ 3364942 h 3364942"/>
              <a:gd name="connsiteX4" fmla="*/ 0 w 9184194"/>
              <a:gd name="connsiteY4" fmla="*/ 1607735 h 3364942"/>
              <a:gd name="connsiteX0" fmla="*/ 71411 w 9145073"/>
              <a:gd name="connsiteY0" fmla="*/ 1657977 h 3364942"/>
              <a:gd name="connsiteX1" fmla="*/ 9145073 w 9145073"/>
              <a:gd name="connsiteY1" fmla="*/ 0 h 3364942"/>
              <a:gd name="connsiteX2" fmla="*/ 9145073 w 9145073"/>
              <a:gd name="connsiteY2" fmla="*/ 3364942 h 3364942"/>
              <a:gd name="connsiteX3" fmla="*/ 1073 w 9145073"/>
              <a:gd name="connsiteY3" fmla="*/ 3364942 h 3364942"/>
              <a:gd name="connsiteX4" fmla="*/ 71411 w 9145073"/>
              <a:gd name="connsiteY4" fmla="*/ 1657977 h 3364942"/>
              <a:gd name="connsiteX0" fmla="*/ 0 w 9264581"/>
              <a:gd name="connsiteY0" fmla="*/ 1617784 h 3364942"/>
              <a:gd name="connsiteX1" fmla="*/ 9264581 w 9264581"/>
              <a:gd name="connsiteY1" fmla="*/ 0 h 3364942"/>
              <a:gd name="connsiteX2" fmla="*/ 9264581 w 9264581"/>
              <a:gd name="connsiteY2" fmla="*/ 3364942 h 3364942"/>
              <a:gd name="connsiteX3" fmla="*/ 120581 w 9264581"/>
              <a:gd name="connsiteY3" fmla="*/ 3364942 h 3364942"/>
              <a:gd name="connsiteX4" fmla="*/ 0 w 9264581"/>
              <a:gd name="connsiteY4" fmla="*/ 1617784 h 33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4581" h="3364942">
                <a:moveTo>
                  <a:pt x="0" y="1617784"/>
                </a:moveTo>
                <a:lnTo>
                  <a:pt x="9264581" y="0"/>
                </a:lnTo>
                <a:lnTo>
                  <a:pt x="9264581" y="3364942"/>
                </a:lnTo>
                <a:lnTo>
                  <a:pt x="120581" y="3364942"/>
                </a:lnTo>
                <a:cubicBezTo>
                  <a:pt x="107183" y="2779206"/>
                  <a:pt x="33495" y="2273859"/>
                  <a:pt x="0" y="1617784"/>
                </a:cubicBezTo>
                <a:close/>
              </a:path>
            </a:pathLst>
          </a:custGeom>
          <a:gradFill>
            <a:gsLst>
              <a:gs pos="19000">
                <a:srgbClr val="24C6DC"/>
              </a:gs>
              <a:gs pos="95000">
                <a:srgbClr val="514A9D"/>
              </a:gs>
            </a:gsLst>
            <a:path path="circle">
              <a:fillToRect l="100000" t="100000"/>
            </a:path>
          </a:gra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5348377" y="2440364"/>
            <a:ext cx="3338423" cy="23433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Roboto Slab"/>
              </a:rPr>
              <a:t>Amanda Biagi - 01192048</a:t>
            </a:r>
          </a:p>
          <a:p>
            <a:pPr marL="0" lv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Roboto Slab"/>
              </a:rPr>
              <a:t>Lisandra Lopes - 01192040</a:t>
            </a:r>
          </a:p>
          <a:p>
            <a:pPr marL="0" lv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Roboto Slab"/>
              </a:rPr>
              <a:t>Pedro Henrique - 01192057</a:t>
            </a:r>
          </a:p>
          <a:p>
            <a:pPr marL="0" lv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Roboto Slab"/>
              </a:rPr>
              <a:t>Priscila Matos -  01192007</a:t>
            </a:r>
          </a:p>
          <a:p>
            <a:pPr marL="0" lv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Roboto Slab"/>
              </a:rPr>
              <a:t>Ricardo Malan - 01192067</a:t>
            </a:r>
          </a:p>
          <a:p>
            <a:pPr marL="0" lv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Roboto Slab"/>
              </a:rPr>
              <a:t>Vinicius Oliveira - 01181053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191CC9-044B-4F2B-95BB-48422060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8" y="4561642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Métrica ideal para o fluxo de veículos:</a:t>
            </a:r>
            <a:endParaRPr dirty="0"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259225" y="1953596"/>
            <a:ext cx="2563500" cy="22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  <a:latin typeface="Roboto Slab"/>
              </a:rPr>
              <a:t>Vazio/Lotado</a:t>
            </a:r>
            <a:endParaRPr b="1" dirty="0">
              <a:solidFill>
                <a:srgbClr val="FF0000"/>
              </a:solidFill>
              <a:latin typeface="Roboto Slab"/>
            </a:endParaRPr>
          </a:p>
          <a:p>
            <a:pPr marL="0" lvl="0" indent="0">
              <a:buNone/>
            </a:pPr>
            <a:r>
              <a:rPr lang="pt-BR" dirty="0">
                <a:latin typeface="Roboto Slab"/>
              </a:rPr>
              <a:t>É o momento onde o dono do estacionamento observa que não há movimentação de clientes, ou que está cheio demais, e precisa tomar decisões.</a:t>
            </a:r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2"/>
          </p:nvPr>
        </p:nvSpPr>
        <p:spPr>
          <a:xfrm>
            <a:off x="3191262" y="1929537"/>
            <a:ext cx="2563500" cy="22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C000"/>
                </a:solidFill>
                <a:latin typeface="Roboto Slab"/>
              </a:rPr>
              <a:t>Alerta/Atenção</a:t>
            </a:r>
            <a:endParaRPr b="1" dirty="0">
              <a:solidFill>
                <a:srgbClr val="FFC000"/>
              </a:solidFill>
              <a:latin typeface="Roboto Slab"/>
            </a:endParaRPr>
          </a:p>
          <a:p>
            <a:pPr marL="0" lvl="0" indent="0">
              <a:buNone/>
            </a:pPr>
            <a:r>
              <a:rPr lang="pt-BR" dirty="0">
                <a:latin typeface="Roboto Slab"/>
              </a:rPr>
              <a:t>É o momento que antecede a lotação, ou onde está quase vazio, e o dono deve tomar decisões para atrair ou confortar mais carros dos clientes.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3"/>
          </p:nvPr>
        </p:nvSpPr>
        <p:spPr>
          <a:xfrm>
            <a:off x="6123299" y="1953596"/>
            <a:ext cx="2563500" cy="22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0B050"/>
                </a:solidFill>
                <a:latin typeface="Roboto Slab"/>
              </a:rPr>
              <a:t>Normal</a:t>
            </a:r>
            <a:endParaRPr b="1" dirty="0">
              <a:solidFill>
                <a:srgbClr val="00B050"/>
              </a:solidFill>
              <a:latin typeface="Roboto Slab"/>
            </a:endParaRPr>
          </a:p>
          <a:p>
            <a:pPr marL="0" lvl="0" indent="0">
              <a:buNone/>
            </a:pPr>
            <a:r>
              <a:rPr lang="pt-BR" dirty="0">
                <a:latin typeface="Roboto Slab"/>
              </a:rPr>
              <a:t>É um indicante de ponto de equilíbrio, onde se tem 50% de disponibilidade do local, demonstrando que o fluxo está controlado.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15EE1C1-67EB-4066-A5AE-D3986932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5" y="4269236"/>
            <a:ext cx="3171825" cy="609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0DC863-F730-41AC-B677-CA662520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64474"/>
            <a:ext cx="3162300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216695" y="249588"/>
            <a:ext cx="5857335" cy="13630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Planos para comercialização</a:t>
            </a:r>
            <a:br>
              <a:rPr lang="pt-BR" dirty="0"/>
            </a:br>
            <a:r>
              <a:rPr lang="pt-BR" dirty="0"/>
              <a:t>ANUAL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823C696-0B59-47FD-A88E-4726E6E27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36284"/>
              </p:ext>
            </p:extLst>
          </p:nvPr>
        </p:nvGraphicFramePr>
        <p:xfrm>
          <a:off x="818707" y="1612662"/>
          <a:ext cx="7272670" cy="293399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275367">
                  <a:extLst>
                    <a:ext uri="{9D8B030D-6E8A-4147-A177-3AD203B41FA5}">
                      <a16:colId xmlns:a16="http://schemas.microsoft.com/office/drawing/2014/main" val="2388190118"/>
                    </a:ext>
                  </a:extLst>
                </a:gridCol>
                <a:gridCol w="2381693">
                  <a:extLst>
                    <a:ext uri="{9D8B030D-6E8A-4147-A177-3AD203B41FA5}">
                      <a16:colId xmlns:a16="http://schemas.microsoft.com/office/drawing/2014/main" val="1452290489"/>
                    </a:ext>
                  </a:extLst>
                </a:gridCol>
                <a:gridCol w="2615610">
                  <a:extLst>
                    <a:ext uri="{9D8B030D-6E8A-4147-A177-3AD203B41FA5}">
                      <a16:colId xmlns:a16="http://schemas.microsoft.com/office/drawing/2014/main" val="3406886197"/>
                    </a:ext>
                  </a:extLst>
                </a:gridCol>
              </a:tblGrid>
              <a:tr h="401061"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1" u="none" strike="noStrike" cap="none" dirty="0">
                          <a:sym typeface="Arial"/>
                        </a:rPr>
                        <a:t>1º Pacote - Pequeno</a:t>
                      </a:r>
                      <a:endParaRPr lang="pt-BR" sz="1400" b="1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b="1" u="none" strike="noStrike" cap="none" dirty="0">
                          <a:sym typeface="Arial"/>
                        </a:rPr>
                        <a:t>2º Pacote - Médio</a:t>
                      </a:r>
                      <a:endParaRPr lang="pt-BR" sz="1400" b="1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b="1" u="none" strike="noStrike" cap="none" dirty="0">
                          <a:sym typeface="Arial"/>
                        </a:rPr>
                        <a:t>3º Pacote - Grande</a:t>
                      </a:r>
                      <a:endParaRPr lang="pt-BR" sz="1400" b="1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70507"/>
                  </a:ext>
                </a:extLst>
              </a:tr>
              <a:tr h="2106040">
                <a:tc>
                  <a:txBody>
                    <a:bodyPr/>
                    <a:lstStyle/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Capacidade máxima de: </a:t>
                      </a:r>
                      <a:r>
                        <a:rPr lang="pt-BR" sz="1400" b="1" u="none" strike="noStrike" cap="none" dirty="0">
                          <a:sym typeface="Arial"/>
                        </a:rPr>
                        <a:t>100 vagas</a:t>
                      </a:r>
                    </a:p>
                    <a:p>
                      <a:pPr marL="285750" indent="-285750" algn="ctr" rtl="0">
                        <a:buFont typeface="Arial" panose="020B0604020202020204" pitchFamily="34" charset="0"/>
                        <a:buChar char="•"/>
                      </a:pPr>
                      <a:endParaRPr lang="pt-BR" sz="1400" u="none" strike="noStrike" cap="none" dirty="0">
                        <a:sym typeface="Arial"/>
                      </a:endParaRP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Manutenção Corretiva</a:t>
                      </a:r>
                      <a:endParaRPr lang="pt-BR" sz="1400" b="1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Capacidade máxima de: </a:t>
                      </a:r>
                      <a:r>
                        <a:rPr lang="pt-BR" sz="1400" b="1" u="none" strike="noStrike" cap="none" dirty="0">
                          <a:sym typeface="Arial"/>
                        </a:rPr>
                        <a:t>300 vagas</a:t>
                      </a:r>
                    </a:p>
                    <a:p>
                      <a:pPr marL="285750" marR="0" indent="-2857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pt-BR" sz="1400" u="none" strike="noStrike" cap="none" dirty="0"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Manutenção preventiva: </a:t>
                      </a:r>
                      <a:r>
                        <a:rPr lang="pt-BR" sz="1400" b="1" u="none" strike="noStrike" cap="none" dirty="0">
                          <a:sym typeface="Arial"/>
                        </a:rPr>
                        <a:t>Trimestral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pt-BR" sz="1400" u="none" strike="noStrike" cap="none" dirty="0"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Manutenção Corretiva</a:t>
                      </a:r>
                      <a:endParaRPr lang="pt-BR" sz="1400" b="0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Capacidade máxima de: </a:t>
                      </a:r>
                      <a:r>
                        <a:rPr lang="pt-BR" sz="1400" b="1" u="none" strike="noStrike" cap="none" dirty="0">
                          <a:sym typeface="Arial"/>
                        </a:rPr>
                        <a:t>500 vagas</a:t>
                      </a:r>
                      <a:endParaRPr lang="pt-BR" sz="1400" u="none" strike="noStrike" cap="none" dirty="0">
                        <a:sym typeface="Arial"/>
                      </a:endParaRP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endParaRPr lang="pt-BR" sz="1400" u="none" strike="noStrike" cap="none" dirty="0"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Manutenção preventiva: </a:t>
                      </a:r>
                      <a:r>
                        <a:rPr lang="pt-BR" sz="1400" b="1" u="none" strike="noStrike" cap="none" dirty="0">
                          <a:sym typeface="Arial"/>
                        </a:rPr>
                        <a:t>Mensal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pt-BR" sz="1400" b="1" u="none" strike="noStrike" cap="none" dirty="0"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Manutenção Corretiva</a:t>
                      </a:r>
                      <a:endParaRPr lang="pt-BR" sz="1400" b="0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593605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marL="285750" marR="0" indent="-2857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Valor: R$ 60.000,00</a:t>
                      </a:r>
                      <a:endParaRPr lang="pt-BR" sz="1400" b="0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Valor: R$ 160.000,00</a:t>
                      </a:r>
                      <a:endParaRPr lang="pt-BR" sz="1400" b="0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1400" u="none" strike="noStrike" cap="none" dirty="0">
                          <a:sym typeface="Arial"/>
                        </a:rPr>
                        <a:t>Valor: 230.000,00</a:t>
                      </a:r>
                      <a:endParaRPr lang="pt-BR" sz="1400" b="0" i="0" u="none" strike="noStrike" cap="none" dirty="0">
                        <a:solidFill>
                          <a:schemeClr val="tx1"/>
                        </a:solidFill>
                        <a:latin typeface="Titillium Web ExtraLight"/>
                        <a:ea typeface="+mn-e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7720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3CD8B38D-7204-4413-9DB8-9C9E9AE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730854" y="1219507"/>
            <a:ext cx="4936800" cy="27044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sz="2500" dirty="0">
                <a:latin typeface="Roboto Slab"/>
                <a:cs typeface="Segoe UI" panose="020B0502040204020203" pitchFamily="34" charset="0"/>
              </a:rPr>
              <a:t>A </a:t>
            </a:r>
            <a:r>
              <a:rPr lang="pt-BR" sz="3600" b="1" dirty="0">
                <a:latin typeface="Roboto Slab"/>
                <a:cs typeface="Segoe UI" panose="020B0502040204020203" pitchFamily="34" charset="0"/>
              </a:rPr>
              <a:t>missão</a:t>
            </a:r>
            <a:r>
              <a:rPr lang="pt-BR" sz="2500" dirty="0">
                <a:latin typeface="Roboto Slab"/>
                <a:cs typeface="Segoe UI" panose="020B0502040204020203" pitchFamily="34" charset="0"/>
              </a:rPr>
              <a:t> do Smart Parking é fornecer as informações certas de forma ágil e prática, para que nosso cliente obtenha as melhores estratégias de mercado para o seu negócio. </a:t>
            </a:r>
          </a:p>
        </p:txBody>
      </p:sp>
      <p:grpSp>
        <p:nvGrpSpPr>
          <p:cNvPr id="4" name="Google Shape;1270;p40">
            <a:extLst>
              <a:ext uri="{FF2B5EF4-FFF2-40B4-BE49-F238E27FC236}">
                <a16:creationId xmlns:a16="http://schemas.microsoft.com/office/drawing/2014/main" id="{A58D319E-DF02-4658-BAEE-25EAEB580D22}"/>
              </a:ext>
            </a:extLst>
          </p:cNvPr>
          <p:cNvGrpSpPr/>
          <p:nvPr/>
        </p:nvGrpSpPr>
        <p:grpSpPr>
          <a:xfrm>
            <a:off x="6604626" y="1995657"/>
            <a:ext cx="1394882" cy="1152186"/>
            <a:chOff x="5268225" y="4341925"/>
            <a:chExt cx="468850" cy="387275"/>
          </a:xfrm>
        </p:grpSpPr>
        <p:sp>
          <p:nvSpPr>
            <p:cNvPr id="5" name="Google Shape;1271;p40">
              <a:extLst>
                <a:ext uri="{FF2B5EF4-FFF2-40B4-BE49-F238E27FC236}">
                  <a16:creationId xmlns:a16="http://schemas.microsoft.com/office/drawing/2014/main" id="{D2B0AEF4-EA4A-40E1-8A6B-3EB2DA2A1737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72;p40">
              <a:extLst>
                <a:ext uri="{FF2B5EF4-FFF2-40B4-BE49-F238E27FC236}">
                  <a16:creationId xmlns:a16="http://schemas.microsoft.com/office/drawing/2014/main" id="{C9CEDCA1-E970-41B9-B1DD-C9257BE954EF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3;p40">
              <a:extLst>
                <a:ext uri="{FF2B5EF4-FFF2-40B4-BE49-F238E27FC236}">
                  <a16:creationId xmlns:a16="http://schemas.microsoft.com/office/drawing/2014/main" id="{EECDB042-4931-422F-BEDE-B74CF89B8434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4;p40">
              <a:extLst>
                <a:ext uri="{FF2B5EF4-FFF2-40B4-BE49-F238E27FC236}">
                  <a16:creationId xmlns:a16="http://schemas.microsoft.com/office/drawing/2014/main" id="{22CF1735-51C1-4FCF-AF28-115E4B7E40B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5;p40">
              <a:extLst>
                <a:ext uri="{FF2B5EF4-FFF2-40B4-BE49-F238E27FC236}">
                  <a16:creationId xmlns:a16="http://schemas.microsoft.com/office/drawing/2014/main" id="{CCD7D776-EAE4-482E-B4B0-9F7F9D341E48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6;p40">
              <a:extLst>
                <a:ext uri="{FF2B5EF4-FFF2-40B4-BE49-F238E27FC236}">
                  <a16:creationId xmlns:a16="http://schemas.microsoft.com/office/drawing/2014/main" id="{E796F072-4DC3-44AE-8672-BF717BAB76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7;p40">
              <a:extLst>
                <a:ext uri="{FF2B5EF4-FFF2-40B4-BE49-F238E27FC236}">
                  <a16:creationId xmlns:a16="http://schemas.microsoft.com/office/drawing/2014/main" id="{A5EA2A69-62C9-4CA3-9C6A-AE8E5D9E9110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8;p40">
              <a:extLst>
                <a:ext uri="{FF2B5EF4-FFF2-40B4-BE49-F238E27FC236}">
                  <a16:creationId xmlns:a16="http://schemas.microsoft.com/office/drawing/2014/main" id="{FFD38688-14ED-464D-8809-6614ED4E10D5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BAFFC41-96A0-471B-927C-870536FD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259225" y="0"/>
            <a:ext cx="6067147" cy="13630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Planilha de backlog – 2º Sprint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D8B38D-7204-4413-9DB8-9C9E9AE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6E71850-3168-46B2-93D3-3B525529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1" y="1584251"/>
            <a:ext cx="8744077" cy="29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9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259225" y="0"/>
            <a:ext cx="6067147" cy="13630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Riscos do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D8B38D-7204-4413-9DB8-9C9E9AE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25955C4-643E-48B9-876B-E29DA406C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19"/>
          <a:stretch/>
        </p:blipFill>
        <p:spPr>
          <a:xfrm>
            <a:off x="277683" y="1487696"/>
            <a:ext cx="8588632" cy="2198276"/>
          </a:xfrm>
          <a:prstGeom prst="rect">
            <a:avLst/>
          </a:prstGeom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026B3DE5-E4C8-408B-9DCF-CC2AAD4E4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48" y="3685972"/>
            <a:ext cx="593490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9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259225" y="0"/>
            <a:ext cx="6067147" cy="13630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Modelagem conceitual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D8B38D-7204-4413-9DB8-9C9E9AE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7E283F-92E0-421B-9718-BFBEB896F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97" y="1363074"/>
            <a:ext cx="7347858" cy="33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2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C6DC"/>
            </a:gs>
            <a:gs pos="100000">
              <a:srgbClr val="514A9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3207106" y="3009957"/>
            <a:ext cx="2729788" cy="645175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40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pt-BR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brigado!</a:t>
            </a:r>
            <a:endParaRPr sz="4400" dirty="0">
              <a:ln w="22225">
                <a:noFill/>
                <a:prstDash val="solid"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7EA46E43-83CA-4ED2-852F-C83D8A64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69" y="585351"/>
            <a:ext cx="4786417" cy="2116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47CDED-E20B-44C7-874D-7B1DDFB5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C6DC"/>
            </a:gs>
            <a:gs pos="100000">
              <a:srgbClr val="514A9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848299" y="3265812"/>
            <a:ext cx="4384713" cy="645175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40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pt-BR" sz="44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" sz="40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estacionam</a:t>
            </a:r>
            <a:r>
              <a:rPr lang="pt-BR" sz="40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ento</a:t>
            </a:r>
            <a:endParaRPr sz="4400" dirty="0">
              <a:ln w="22225">
                <a:noFill/>
                <a:prstDash val="solid"/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7EA46E43-83CA-4ED2-852F-C83D8A64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43" y="982916"/>
            <a:ext cx="4786417" cy="2116494"/>
          </a:xfrm>
          <a:prstGeom prst="rect">
            <a:avLst/>
          </a:prstGeom>
        </p:spPr>
      </p:pic>
      <p:sp>
        <p:nvSpPr>
          <p:cNvPr id="7" name="Google Shape;140;p13">
            <a:extLst>
              <a:ext uri="{FF2B5EF4-FFF2-40B4-BE49-F238E27FC236}">
                <a16:creationId xmlns:a16="http://schemas.microsoft.com/office/drawing/2014/main" id="{A105BBD0-A1B2-4C68-9A9E-64F0A4324698}"/>
              </a:ext>
            </a:extLst>
          </p:cNvPr>
          <p:cNvSpPr txBox="1">
            <a:spLocks/>
          </p:cNvSpPr>
          <p:nvPr/>
        </p:nvSpPr>
        <p:spPr>
          <a:xfrm>
            <a:off x="4990641" y="3759151"/>
            <a:ext cx="2842352" cy="64517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4000" dirty="0">
                <a:ln w="22225">
                  <a:noFill/>
                  <a:prstDash val="solid"/>
                </a:ln>
                <a:solidFill>
                  <a:srgbClr val="4BBDD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inteligente.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47CDED-E20B-44C7-874D-7B1DDFB5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900407" y="1122568"/>
            <a:ext cx="7967548" cy="26385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sz="2400" dirty="0">
                <a:latin typeface="Roboto Slab"/>
                <a:cs typeface="Segoe UI" panose="020B0502040204020203" pitchFamily="34" charset="0"/>
              </a:rPr>
              <a:t>A </a:t>
            </a:r>
            <a:r>
              <a:rPr lang="pt-BR" sz="3200" b="1" dirty="0">
                <a:latin typeface="Roboto Slab"/>
                <a:cs typeface="Segoe UI" panose="020B0502040204020203" pitchFamily="34" charset="0"/>
              </a:rPr>
              <a:t>problemática</a:t>
            </a:r>
            <a:r>
              <a:rPr lang="pt-BR" sz="2400" dirty="0">
                <a:latin typeface="Roboto Slab"/>
                <a:cs typeface="Segoe UI" panose="020B0502040204020203" pitchFamily="34" charset="0"/>
              </a:rPr>
              <a:t> surge a partir de uma demanda crescente de carros no Brasil. O Sindipeças estima que haverá crescimento na frota de 2,6% em 2020, alcançando 47,1 milhões de veículos.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93810CB-BACE-42DE-B9A9-882176EB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900407" y="584080"/>
            <a:ext cx="7967548" cy="26385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sz="1600" dirty="0">
                <a:latin typeface="Roboto Slab"/>
                <a:cs typeface="Segoe UI" panose="020B0502040204020203" pitchFamily="34" charset="0"/>
              </a:rPr>
              <a:t>O Estado de São Paulo possui a maior frota circulante, com 18,9 milhões de veículos (28,76% do total), seguido por Minas Gerais com 8,1 milhões de veículos (12,28%) e Paraná com 5,2 milhões de veículos (7,83%).</a:t>
            </a:r>
          </a:p>
          <a:p>
            <a:pPr marL="0" lvl="0" indent="0">
              <a:buNone/>
            </a:pPr>
            <a:r>
              <a:rPr lang="pt-BR" sz="1600" b="1" dirty="0">
                <a:latin typeface="Roboto Slab"/>
                <a:cs typeface="Segoe UI" panose="020B0502040204020203" pitchFamily="34" charset="0"/>
              </a:rPr>
              <a:t> - Departamento Nacional de Trânsito (Denatran)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93810CB-BACE-42DE-B9A9-882176EB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450AA8C5-827D-4225-B2D7-B5F3C5B1D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450779"/>
              </p:ext>
            </p:extLst>
          </p:nvPr>
        </p:nvGraphicFramePr>
        <p:xfrm>
          <a:off x="2250558" y="2251592"/>
          <a:ext cx="4642883" cy="2891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692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4A9D"/>
            </a:gs>
            <a:gs pos="100000">
              <a:srgbClr val="4BBDD8"/>
            </a:gs>
          </a:gsLst>
          <a:lin ang="2700000" scaled="1"/>
          <a:tileRect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740725" y="756428"/>
            <a:ext cx="3287232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Nosso serviço:</a:t>
            </a:r>
            <a:endParaRPr sz="30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355299" y="2110868"/>
            <a:ext cx="5446281" cy="1504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sz="2000" b="1" dirty="0">
                <a:solidFill>
                  <a:srgbClr val="FFFFFF"/>
                </a:solidFill>
                <a:latin typeface="Roboto Slab"/>
              </a:rPr>
              <a:t>O SMCV (Sistema de Monitoramento para Controle de Vagas) é uma ferramenta inteligente criada pela </a:t>
            </a:r>
            <a:r>
              <a:rPr lang="pt-BR" sz="2000" b="1" dirty="0" err="1">
                <a:solidFill>
                  <a:srgbClr val="FFFFFF"/>
                </a:solidFill>
                <a:latin typeface="Roboto Slab"/>
              </a:rPr>
              <a:t>Smart</a:t>
            </a:r>
            <a:r>
              <a:rPr lang="pt-BR" sz="2000" b="1" dirty="0">
                <a:solidFill>
                  <a:srgbClr val="FFFFFF"/>
                </a:solidFill>
                <a:latin typeface="Roboto Slab"/>
              </a:rPr>
              <a:t> Parking.</a:t>
            </a:r>
          </a:p>
        </p:txBody>
      </p:sp>
      <p:pic>
        <p:nvPicPr>
          <p:cNvPr id="18" name="Imagem 17" descr="Imagem de vídeo game&#10;&#10;Descrição gerada automaticamente">
            <a:extLst>
              <a:ext uri="{FF2B5EF4-FFF2-40B4-BE49-F238E27FC236}">
                <a16:creationId xmlns:a16="http://schemas.microsoft.com/office/drawing/2014/main" id="{98DD4F4A-2D20-41F1-A2EC-C0A0D127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80" y="1615374"/>
            <a:ext cx="2740746" cy="200000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E1471C0-C455-4265-B4B1-B7D785562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259225" y="0"/>
            <a:ext cx="6067147" cy="13630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HLD – High Level Design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D8B38D-7204-4413-9DB8-9C9E9AE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pic>
        <p:nvPicPr>
          <p:cNvPr id="49" name="Picture 2" descr="Resultado de imagem para estacionamento png">
            <a:extLst>
              <a:ext uri="{FF2B5EF4-FFF2-40B4-BE49-F238E27FC236}">
                <a16:creationId xmlns:a16="http://schemas.microsoft.com/office/drawing/2014/main" id="{91F5F3E5-2214-4871-94C5-951FEDF39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14724"/>
          <a:stretch/>
        </p:blipFill>
        <p:spPr bwMode="auto">
          <a:xfrm>
            <a:off x="240864" y="1925495"/>
            <a:ext cx="3026900" cy="29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9FCCF731-8446-415B-93D6-731974CF2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97047">
            <a:off x="575088" y="2072470"/>
            <a:ext cx="930900" cy="930900"/>
          </a:xfrm>
          <a:prstGeom prst="rect">
            <a:avLst/>
          </a:prstGeom>
        </p:spPr>
      </p:pic>
      <p:pic>
        <p:nvPicPr>
          <p:cNvPr id="51" name="Imagem 50" descr="Uma imagem contendo preto, computador, luz&#10;&#10;Descrição gerada automaticamente">
            <a:extLst>
              <a:ext uri="{FF2B5EF4-FFF2-40B4-BE49-F238E27FC236}">
                <a16:creationId xmlns:a16="http://schemas.microsoft.com/office/drawing/2014/main" id="{365AFB8C-71BE-4BF8-98F3-B78DA4D78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091" y="3068489"/>
            <a:ext cx="790946" cy="632756"/>
          </a:xfrm>
          <a:prstGeom prst="rect">
            <a:avLst/>
          </a:prstGeom>
        </p:spPr>
      </p:pic>
      <p:pic>
        <p:nvPicPr>
          <p:cNvPr id="52" name="Imagem 51" descr="Tela de jogo de vídeo game&#10;&#10;Descrição gerada automaticamente">
            <a:extLst>
              <a:ext uri="{FF2B5EF4-FFF2-40B4-BE49-F238E27FC236}">
                <a16:creationId xmlns:a16="http://schemas.microsoft.com/office/drawing/2014/main" id="{B284E8E1-C6D0-4258-A305-D24F7679D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22" r="13768"/>
          <a:stretch/>
        </p:blipFill>
        <p:spPr>
          <a:xfrm>
            <a:off x="4243364" y="2141083"/>
            <a:ext cx="3265748" cy="2487568"/>
          </a:xfrm>
          <a:prstGeom prst="rect">
            <a:avLst/>
          </a:prstGeom>
        </p:spPr>
      </p:pic>
      <p:pic>
        <p:nvPicPr>
          <p:cNvPr id="53" name="Imagem 52" descr="Uma imagem contendo atletismo, terno, camisa&#10;&#10;Descrição gerada automaticamente">
            <a:extLst>
              <a:ext uri="{FF2B5EF4-FFF2-40B4-BE49-F238E27FC236}">
                <a16:creationId xmlns:a16="http://schemas.microsoft.com/office/drawing/2014/main" id="{F1CDD0D3-F455-47EF-8FE9-E00DFE3A65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35" b="90016" l="10000" r="90000">
                        <a14:foregroundMark x1="45000" y1="8615" x2="45000" y2="8615"/>
                        <a14:foregroundMark x1="76279" y1="16023" x2="76279" y2="16023"/>
                        <a14:foregroundMark x1="42093" y1="90016" x2="42093" y2="90016"/>
                      </a14:backgroundRemoval>
                    </a14:imgEffect>
                  </a14:imgLayer>
                </a14:imgProps>
              </a:ext>
            </a:extLst>
          </a:blip>
          <a:srcRect l="21922" r="17814"/>
          <a:stretch/>
        </p:blipFill>
        <p:spPr>
          <a:xfrm flipH="1">
            <a:off x="7538193" y="2520573"/>
            <a:ext cx="1130735" cy="2571750"/>
          </a:xfrm>
          <a:prstGeom prst="rect">
            <a:avLst/>
          </a:prstGeom>
        </p:spPr>
      </p:pic>
      <p:pic>
        <p:nvPicPr>
          <p:cNvPr id="54" name="Picture 4" descr="Resultado de imagem para arduino png">
            <a:extLst>
              <a:ext uri="{FF2B5EF4-FFF2-40B4-BE49-F238E27FC236}">
                <a16:creationId xmlns:a16="http://schemas.microsoft.com/office/drawing/2014/main" id="{5AC1CCAD-B168-4257-B543-4995B1CB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28" b="89870" l="10000" r="91522">
                        <a14:foregroundMark x1="35978" y1="46310" x2="35978" y2="46310"/>
                        <a14:foregroundMark x1="18696" y1="31548" x2="18696" y2="31548"/>
                        <a14:foregroundMark x1="23152" y1="16498" x2="23152" y2="16498"/>
                        <a14:foregroundMark x1="18913" y1="33140" x2="18913" y2="33140"/>
                        <a14:foregroundMark x1="91413" y1="35601" x2="91413" y2="35601"/>
                        <a14:foregroundMark x1="90652" y1="77713" x2="90652" y2="77713"/>
                        <a14:foregroundMark x1="83370" y1="82779" x2="83370" y2="82779"/>
                        <a14:foregroundMark x1="74348" y1="84370" x2="74348" y2="84370"/>
                        <a14:foregroundMark x1="62609" y1="80897" x2="62609" y2="80897"/>
                        <a14:foregroundMark x1="61630" y1="84370" x2="61630" y2="84370"/>
                        <a14:foregroundMark x1="43043" y1="73372" x2="43043" y2="73372"/>
                        <a14:foregroundMark x1="35000" y1="75543" x2="35000" y2="75543"/>
                        <a14:foregroundMark x1="30326" y1="83647" x2="30326" y2="83647"/>
                        <a14:foregroundMark x1="23478" y1="77713" x2="23478" y2="77713"/>
                        <a14:foregroundMark x1="39022" y1="49204" x2="39022" y2="49204"/>
                        <a14:foregroundMark x1="20326" y1="74819" x2="20326" y2="74819"/>
                        <a14:foregroundMark x1="12826" y1="29957" x2="12826" y2="29957"/>
                        <a14:foregroundMark x1="18261" y1="29088" x2="18261" y2="29088"/>
                        <a14:foregroundMark x1="22500" y1="29088" x2="22500" y2="29088"/>
                        <a14:foregroundMark x1="20326" y1="40955" x2="20326" y2="40955"/>
                        <a14:foregroundMark x1="13478" y1="37192" x2="13478" y2="37192"/>
                        <a14:foregroundMark x1="10978" y1="36614" x2="10978" y2="36614"/>
                        <a14:foregroundMark x1="18261" y1="36614" x2="18261" y2="36614"/>
                        <a14:foregroundMark x1="21739" y1="14616" x2="21739" y2="14616"/>
                        <a14:foregroundMark x1="21522" y1="13314" x2="21522" y2="13314"/>
                        <a14:foregroundMark x1="22065" y1="35890" x2="22065" y2="35890"/>
                        <a14:foregroundMark x1="23913" y1="41245" x2="23913" y2="41245"/>
                        <a14:foregroundMark x1="57391" y1="27786" x2="57391" y2="27786"/>
                        <a14:foregroundMark x1="62065" y1="27496" x2="62065" y2="27496"/>
                        <a14:foregroundMark x1="63261" y1="26194" x2="63261" y2="26194"/>
                        <a14:foregroundMark x1="64239" y1="28365" x2="64239" y2="28365"/>
                        <a14:foregroundMark x1="62391" y1="31548" x2="62391" y2="31548"/>
                        <a14:foregroundMark x1="58370" y1="29088" x2="58370" y2="29088"/>
                        <a14:foregroundMark x1="90761" y1="35022" x2="90761" y2="35022"/>
                        <a14:foregroundMark x1="91522" y1="75687" x2="91522" y2="75687"/>
                        <a14:foregroundMark x1="40870" y1="48046" x2="40870" y2="48046"/>
                        <a14:foregroundMark x1="33261" y1="46889" x2="33261" y2="46889"/>
                        <a14:foregroundMark x1="18587" y1="26628" x2="18587" y2="26628"/>
                        <a14:foregroundMark x1="56739" y1="25760" x2="56739" y2="25760"/>
                        <a14:foregroundMark x1="46522" y1="24313" x2="46522" y2="24313"/>
                        <a14:foregroundMark x1="31848" y1="8828" x2="31848" y2="8828"/>
                        <a14:foregroundMark x1="53152" y1="24602" x2="53152" y2="24602"/>
                        <a14:foregroundMark x1="19565" y1="62808" x2="19565" y2="62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5" y="2371691"/>
            <a:ext cx="1463044" cy="10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6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259225" y="0"/>
            <a:ext cx="6067147" cy="13630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LLD – Low Level Design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D8B38D-7204-4413-9DB8-9C9E9AE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pic>
        <p:nvPicPr>
          <p:cNvPr id="24" name="Imagem 23" descr="Uma imagem contendo objeto, cabide, espelho, pássaro&#10;&#10;Descrição gerada automaticamente">
            <a:extLst>
              <a:ext uri="{FF2B5EF4-FFF2-40B4-BE49-F238E27FC236}">
                <a16:creationId xmlns:a16="http://schemas.microsoft.com/office/drawing/2014/main" id="{9CE2516D-C7D5-4109-8B47-DC8D5559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22" b="91643" l="2841" r="96023">
                        <a14:foregroundMark x1="26705" y1="27378" x2="26705" y2="27378"/>
                        <a14:foregroundMark x1="26326" y1="28818" x2="26326" y2="28818"/>
                        <a14:foregroundMark x1="23674" y1="30259" x2="23674" y2="30259"/>
                        <a14:foregroundMark x1="17424" y1="40634" x2="17424" y2="40634"/>
                        <a14:foregroundMark x1="14205" y1="43516" x2="14205" y2="43516"/>
                        <a14:foregroundMark x1="9848" y1="46398" x2="9848" y2="46398"/>
                        <a14:foregroundMark x1="2841" y1="64265" x2="2841" y2="64265"/>
                        <a14:foregroundMark x1="3788" y1="73775" x2="3788" y2="73775"/>
                        <a14:foregroundMark x1="11174" y1="89337" x2="11174" y2="89337"/>
                        <a14:foregroundMark x1="7765" y1="86455" x2="7765" y2="86455"/>
                        <a14:foregroundMark x1="23106" y1="91643" x2="23106" y2="91643"/>
                        <a14:foregroundMark x1="73106" y1="91643" x2="73106" y2="91643"/>
                        <a14:foregroundMark x1="64962" y1="91643" x2="64962" y2="91643"/>
                        <a14:foregroundMark x1="90152" y1="86455" x2="90152" y2="86455"/>
                        <a14:foregroundMark x1="90720" y1="87320" x2="90720" y2="87320"/>
                        <a14:foregroundMark x1="95076" y1="79539" x2="95076" y2="79539"/>
                        <a14:foregroundMark x1="96023" y1="58213" x2="96023" y2="58213"/>
                        <a14:foregroundMark x1="95076" y1="55620" x2="95076" y2="55620"/>
                        <a14:foregroundMark x1="83333" y1="43516" x2="83333" y2="43516"/>
                        <a14:foregroundMark x1="85227" y1="42939" x2="85227" y2="42939"/>
                        <a14:foregroundMark x1="77083" y1="36599" x2="77083" y2="36599"/>
                        <a14:foregroundMark x1="66856" y1="10951" x2="66856" y2="10951"/>
                        <a14:foregroundMark x1="68750" y1="11527" x2="68750" y2="11527"/>
                        <a14:foregroundMark x1="35227" y1="27954" x2="35227" y2="27954"/>
                        <a14:foregroundMark x1="39394" y1="19597" x2="39394" y2="19597"/>
                        <a14:foregroundMark x1="43750" y1="12392" x2="43750" y2="12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887" y="1322904"/>
            <a:ext cx="1720547" cy="1130739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BD0E0BC-14E3-4847-8D6F-7FDAD3D9BC8E}"/>
              </a:ext>
            </a:extLst>
          </p:cNvPr>
          <p:cNvSpPr/>
          <p:nvPr/>
        </p:nvSpPr>
        <p:spPr>
          <a:xfrm>
            <a:off x="418284" y="2863978"/>
            <a:ext cx="2968770" cy="21499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Uma imagem contendo chapéu&#10;&#10;Descrição gerada automaticamente">
            <a:extLst>
              <a:ext uri="{FF2B5EF4-FFF2-40B4-BE49-F238E27FC236}">
                <a16:creationId xmlns:a16="http://schemas.microsoft.com/office/drawing/2014/main" id="{5635619B-7364-4B5C-BF64-4E60BFCC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814" y="1504176"/>
            <a:ext cx="364549" cy="506106"/>
          </a:xfrm>
          <a:prstGeom prst="rect">
            <a:avLst/>
          </a:prstGeom>
        </p:spPr>
      </p:pic>
      <p:pic>
        <p:nvPicPr>
          <p:cNvPr id="27" name="Imagem 26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496924D0-86E8-49BC-9E03-79A57BB07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24" y="1628266"/>
            <a:ext cx="2379671" cy="1422845"/>
          </a:xfrm>
          <a:prstGeom prst="rect">
            <a:avLst/>
          </a:prstGeom>
        </p:spPr>
      </p:pic>
      <p:pic>
        <p:nvPicPr>
          <p:cNvPr id="28" name="Imagem 27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944E2DD0-F5D9-4BA9-B676-8313364089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234" y="1729419"/>
            <a:ext cx="299359" cy="422346"/>
          </a:xfrm>
          <a:prstGeom prst="rect">
            <a:avLst/>
          </a:prstGeom>
        </p:spPr>
      </p:pic>
      <p:pic>
        <p:nvPicPr>
          <p:cNvPr id="29" name="Imagem 2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5F3FD605-CBF3-43FF-BC23-BF3DE5985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272" y="1715051"/>
            <a:ext cx="451081" cy="451081"/>
          </a:xfrm>
          <a:prstGeom prst="rect">
            <a:avLst/>
          </a:prstGeom>
        </p:spPr>
      </p:pic>
      <p:pic>
        <p:nvPicPr>
          <p:cNvPr id="30" name="Imagem 29" descr="Uma imagem contendo desenho&#10;&#10;Descrição gerada automaticamente">
            <a:extLst>
              <a:ext uri="{FF2B5EF4-FFF2-40B4-BE49-F238E27FC236}">
                <a16:creationId xmlns:a16="http://schemas.microsoft.com/office/drawing/2014/main" id="{AC277210-53EB-4B50-BE9C-5B1D83387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6926" y="2190008"/>
            <a:ext cx="299359" cy="299359"/>
          </a:xfrm>
          <a:prstGeom prst="rect">
            <a:avLst/>
          </a:prstGeom>
        </p:spPr>
      </p:pic>
      <p:pic>
        <p:nvPicPr>
          <p:cNvPr id="31" name="Imagem 30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37508DBA-7B22-4F62-BF68-52C3C4CEC6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9105" y="1971252"/>
            <a:ext cx="317669" cy="317669"/>
          </a:xfrm>
          <a:prstGeom prst="rect">
            <a:avLst/>
          </a:prstGeom>
        </p:spPr>
      </p:pic>
      <p:pic>
        <p:nvPicPr>
          <p:cNvPr id="32" name="Imagem 31" descr="Desenho de bandeira&#10;&#10;Descrição gerada automaticamente">
            <a:extLst>
              <a:ext uri="{FF2B5EF4-FFF2-40B4-BE49-F238E27FC236}">
                <a16:creationId xmlns:a16="http://schemas.microsoft.com/office/drawing/2014/main" id="{E72A634B-B89A-408E-808F-FEE1306D36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7676" y="1662387"/>
            <a:ext cx="225886" cy="225886"/>
          </a:xfrm>
          <a:prstGeom prst="rect">
            <a:avLst/>
          </a:prstGeom>
        </p:spPr>
      </p:pic>
      <p:pic>
        <p:nvPicPr>
          <p:cNvPr id="33" name="Imagem 32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CF3B0BBD-F6D3-4AFB-B64D-90412AACFA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139" y="3375200"/>
            <a:ext cx="769538" cy="59752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07C92AFD-8A7B-4E93-AFCC-90C698C7DD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781" y="3495554"/>
            <a:ext cx="515679" cy="515679"/>
          </a:xfrm>
          <a:prstGeom prst="rect">
            <a:avLst/>
          </a:prstGeom>
        </p:spPr>
      </p:pic>
      <p:pic>
        <p:nvPicPr>
          <p:cNvPr id="35" name="Imagem 34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D6EEB9AC-9EC1-4CDD-AEFB-6067608C84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4243" y="2945182"/>
            <a:ext cx="683395" cy="463106"/>
          </a:xfrm>
          <a:prstGeom prst="rect">
            <a:avLst/>
          </a:prstGeom>
        </p:spPr>
      </p:pic>
      <p:pic>
        <p:nvPicPr>
          <p:cNvPr id="36" name="Imagem 35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5271A317-6735-4C65-AE67-9135EBEE80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9139" y="3148928"/>
            <a:ext cx="3389018" cy="1422845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F140CA1E-3522-4C44-9D7F-503E1D40C944}"/>
              </a:ext>
            </a:extLst>
          </p:cNvPr>
          <p:cNvSpPr txBox="1"/>
          <p:nvPr/>
        </p:nvSpPr>
        <p:spPr>
          <a:xfrm>
            <a:off x="6518315" y="3164213"/>
            <a:ext cx="226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4A9D"/>
                </a:solidFill>
              </a:rPr>
              <a:t>UI (Interface do usuário)</a:t>
            </a:r>
          </a:p>
        </p:txBody>
      </p:sp>
      <p:pic>
        <p:nvPicPr>
          <p:cNvPr id="38" name="Imagem 37" descr="Uma imagem contendo relógio, medidor&#10;&#10;Descrição gerada automaticamente">
            <a:extLst>
              <a:ext uri="{FF2B5EF4-FFF2-40B4-BE49-F238E27FC236}">
                <a16:creationId xmlns:a16="http://schemas.microsoft.com/office/drawing/2014/main" id="{478FFFC3-E799-4C64-90B5-8993697761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2167" y="4258695"/>
            <a:ext cx="977827" cy="574067"/>
          </a:xfrm>
          <a:prstGeom prst="rect">
            <a:avLst/>
          </a:prstGeom>
        </p:spPr>
      </p:pic>
      <p:sp>
        <p:nvSpPr>
          <p:cNvPr id="39" name="Sinal de Adição 38">
            <a:extLst>
              <a:ext uri="{FF2B5EF4-FFF2-40B4-BE49-F238E27FC236}">
                <a16:creationId xmlns:a16="http://schemas.microsoft.com/office/drawing/2014/main" id="{96132B15-8C1B-4FAD-8F82-E2AF96FE85BB}"/>
              </a:ext>
            </a:extLst>
          </p:cNvPr>
          <p:cNvSpPr/>
          <p:nvPr/>
        </p:nvSpPr>
        <p:spPr>
          <a:xfrm>
            <a:off x="1758489" y="3879363"/>
            <a:ext cx="288359" cy="28597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 descr="Uma imagem contendo preto, computador, luz&#10;&#10;Descrição gerada automaticamente">
            <a:extLst>
              <a:ext uri="{FF2B5EF4-FFF2-40B4-BE49-F238E27FC236}">
                <a16:creationId xmlns:a16="http://schemas.microsoft.com/office/drawing/2014/main" id="{8C9FA2E6-D0BC-4E5D-BADB-80E577CA1F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3632" y="2340427"/>
            <a:ext cx="480905" cy="384724"/>
          </a:xfrm>
          <a:prstGeom prst="rect">
            <a:avLst/>
          </a:prstGeom>
        </p:spPr>
      </p:pic>
      <p:pic>
        <p:nvPicPr>
          <p:cNvPr id="41" name="Imagem 40" descr="Uma imagem contendo preto, computador, luz&#10;&#10;Descrição gerada automaticamente">
            <a:extLst>
              <a:ext uri="{FF2B5EF4-FFF2-40B4-BE49-F238E27FC236}">
                <a16:creationId xmlns:a16="http://schemas.microsoft.com/office/drawing/2014/main" id="{E182725C-00B0-4941-AE6C-F1CF285196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7405" y="1859551"/>
            <a:ext cx="480905" cy="384724"/>
          </a:xfrm>
          <a:prstGeom prst="rect">
            <a:avLst/>
          </a:prstGeom>
        </p:spPr>
      </p:pic>
      <p:pic>
        <p:nvPicPr>
          <p:cNvPr id="42" name="Imagem 41" descr="Uma imagem contendo abajur&#10;&#10;Descrição gerada automaticamente">
            <a:extLst>
              <a:ext uri="{FF2B5EF4-FFF2-40B4-BE49-F238E27FC236}">
                <a16:creationId xmlns:a16="http://schemas.microsoft.com/office/drawing/2014/main" id="{C13671E8-B83D-4DA6-9F3B-9366CAD244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5099" y="1730162"/>
            <a:ext cx="222102" cy="229317"/>
          </a:xfrm>
          <a:prstGeom prst="rect">
            <a:avLst/>
          </a:prstGeom>
        </p:spPr>
      </p:pic>
      <p:pic>
        <p:nvPicPr>
          <p:cNvPr id="43" name="Imagem 42" descr="Uma imagem contendo gráfico, quarto, cd&#10;&#10;Descrição gerada automaticamente">
            <a:extLst>
              <a:ext uri="{FF2B5EF4-FFF2-40B4-BE49-F238E27FC236}">
                <a16:creationId xmlns:a16="http://schemas.microsoft.com/office/drawing/2014/main" id="{AB045CBF-07C8-4779-99F0-EE05CD6EE5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15099" y="2050037"/>
            <a:ext cx="224279" cy="224279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FFEEBC42-BB03-4335-B033-4C7C167D549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5099" y="2379437"/>
            <a:ext cx="222102" cy="238791"/>
          </a:xfrm>
          <a:prstGeom prst="rect">
            <a:avLst/>
          </a:prstGeom>
        </p:spPr>
      </p:pic>
      <p:pic>
        <p:nvPicPr>
          <p:cNvPr id="45" name="Imagem 44" descr="Uma imagem contendo basquete&#10;&#10;Descrição gerada automaticamente">
            <a:extLst>
              <a:ext uri="{FF2B5EF4-FFF2-40B4-BE49-F238E27FC236}">
                <a16:creationId xmlns:a16="http://schemas.microsoft.com/office/drawing/2014/main" id="{8815D81E-5DC9-41B8-BF4B-B0539A272B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46041" y="1857790"/>
            <a:ext cx="524562" cy="4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/>
          <p:nvPr/>
        </p:nvSpPr>
        <p:spPr>
          <a:xfrm>
            <a:off x="1794297" y="164040"/>
            <a:ext cx="5555406" cy="43249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4"/>
          <p:cNvSpPr txBox="1">
            <a:spLocks noGrp="1"/>
          </p:cNvSpPr>
          <p:nvPr>
            <p:ph type="body" idx="4294967295"/>
          </p:nvPr>
        </p:nvSpPr>
        <p:spPr>
          <a:xfrm>
            <a:off x="2329132" y="345057"/>
            <a:ext cx="4882552" cy="320902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 </a:t>
            </a:r>
            <a:r>
              <a:rPr lang="pt-BR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diferencial</a:t>
            </a:r>
            <a:r>
              <a:rPr lang="pt-BR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consiste na disponibilidade de uma plataforma visual planejada de acordo com o layout do estacionamento ao qual receberá nossos serviços para facilitar o encontro entre automóveis e vagas disponíveis.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D45F4C-975B-44FA-8B7A-E3E4DC5E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4A9D"/>
            </a:gs>
            <a:gs pos="100000">
              <a:srgbClr val="4BBDD8"/>
            </a:gs>
          </a:gsLst>
          <a:lin ang="0" scaled="0"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ED45F4C-975B-44FA-8B7A-E3E4DC5E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09" y="4561643"/>
            <a:ext cx="444093" cy="444093"/>
          </a:xfrm>
          <a:prstGeom prst="rect">
            <a:avLst/>
          </a:prstGeom>
        </p:spPr>
      </p:pic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9778707D-23AB-4BD2-A8E2-B091293F7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3620" l="9883" r="89971">
                        <a14:foregroundMark x1="19546" y1="12240" x2="19546" y2="12240"/>
                        <a14:foregroundMark x1="21010" y1="3255" x2="21010" y2="3255"/>
                        <a14:foregroundMark x1="44290" y1="38802" x2="44290" y2="38802"/>
                        <a14:foregroundMark x1="64056" y1="65495" x2="64056" y2="65495"/>
                        <a14:foregroundMark x1="23939" y1="63411" x2="23939" y2="63411"/>
                        <a14:foregroundMark x1="23939" y1="58464" x2="23939" y2="58464"/>
                        <a14:foregroundMark x1="49854" y1="84766" x2="49854" y2="84766"/>
                        <a14:foregroundMark x1="48389" y1="82682" x2="48389" y2="82682"/>
                        <a14:foregroundMark x1="50732" y1="80859" x2="50732" y2="80859"/>
                        <a14:foregroundMark x1="51611" y1="83594" x2="51611" y2="83594"/>
                        <a14:foregroundMark x1="51757" y1="93620" x2="51757" y2="93620"/>
                        <a14:foregroundMark x1="23865" y1="57292" x2="23865" y2="5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00328"/>
      </p:ext>
    </p:extLst>
  </p:cSld>
  <p:clrMapOvr>
    <a:masterClrMapping/>
  </p:clrMapOvr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375</Words>
  <Application>Microsoft Office PowerPoint</Application>
  <PresentationFormat>Apresentação na tela (16:9)</PresentationFormat>
  <Paragraphs>49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Chivo</vt:lpstr>
      <vt:lpstr>Roboto Slab</vt:lpstr>
      <vt:lpstr>Segoe UI</vt:lpstr>
      <vt:lpstr>Titillium Web ExtraLight</vt:lpstr>
      <vt:lpstr>Macmorris template</vt:lpstr>
      <vt:lpstr>Apresentação do PowerPoint</vt:lpstr>
      <vt:lpstr>O estacionamento</vt:lpstr>
      <vt:lpstr>Apresentação do PowerPoint</vt:lpstr>
      <vt:lpstr>Apresentação do PowerPoint</vt:lpstr>
      <vt:lpstr>Nosso serviço:</vt:lpstr>
      <vt:lpstr>HLD – High Level Design</vt:lpstr>
      <vt:lpstr>LLD – Low Level Design</vt:lpstr>
      <vt:lpstr>Apresentação do PowerPoint</vt:lpstr>
      <vt:lpstr>Apresentação do PowerPoint</vt:lpstr>
      <vt:lpstr>Métrica ideal para o fluxo de veículos:</vt:lpstr>
      <vt:lpstr>Planos para comercialização ANUAL</vt:lpstr>
      <vt:lpstr>Apresentação do PowerPoint</vt:lpstr>
      <vt:lpstr>Planilha de backlog – 2º Sprint</vt:lpstr>
      <vt:lpstr>Riscos do projeto</vt:lpstr>
      <vt:lpstr>Modelagem conceitual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estacionamento inteligente.</dc:title>
  <dc:creator>Priscila Matos</dc:creator>
  <cp:lastModifiedBy>Ricardo Malan</cp:lastModifiedBy>
  <cp:revision>46</cp:revision>
  <dcterms:modified xsi:type="dcterms:W3CDTF">2019-10-23T18:12:15Z</dcterms:modified>
</cp:coreProperties>
</file>